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1pPr>
    <a:lvl2pPr marL="0" marR="0" indent="3429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2pPr>
    <a:lvl3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3pPr>
    <a:lvl4pPr marL="0" marR="0" indent="10287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4pPr>
    <a:lvl5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5pPr>
    <a:lvl6pPr marL="0" marR="0" indent="17145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6pPr>
    <a:lvl7pPr marL="0" marR="0" indent="2057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7pPr>
    <a:lvl8pPr marL="0" marR="0" indent="24003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8pPr>
    <a:lvl9pPr marL="0" marR="0" indent="2743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boar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25654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2070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pic" sz="quarter" idx="13"/>
          </p:nvPr>
        </p:nvSpPr>
        <p:spPr>
          <a:xfrm>
            <a:off x="7124700" y="3073400"/>
            <a:ext cx="41402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9" name="Shape 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6337301" y="9258300"/>
            <a:ext cx="329261" cy="39066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sz="half" idx="1"/>
          </p:nvPr>
        </p:nvSpPr>
        <p:spPr>
          <a:xfrm>
            <a:off x="1270000" y="2946400"/>
            <a:ext cx="51054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7607300" y="2946400"/>
            <a:ext cx="4127500" cy="5740400"/>
          </a:xfrm>
          <a:prstGeom prst="rect">
            <a:avLst/>
          </a:prstGeom>
        </p:spPr>
        <p:txBody>
          <a:bodyPr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buBlip>
                <a:blip r:embed="rId2"/>
              </a:buBlip>
            </a:lvl1pPr>
            <a:lvl2pPr>
              <a:spcBef>
                <a:spcPts val="3000"/>
              </a:spcBef>
              <a:buBlip>
                <a:blip r:embed="rId2"/>
              </a:buBlip>
            </a:lvl2pPr>
            <a:lvl3pPr>
              <a:spcBef>
                <a:spcPts val="3000"/>
              </a:spcBef>
              <a:buBlip>
                <a:blip r:embed="rId2"/>
              </a:buBlip>
            </a:lvl3pPr>
            <a:lvl4pPr>
              <a:spcBef>
                <a:spcPts val="3000"/>
              </a:spcBef>
              <a:buBlip>
                <a:blip r:embed="rId2"/>
              </a:buBlip>
            </a:lvl4pPr>
            <a:lvl5pPr>
              <a:spcBef>
                <a:spcPts val="30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 numCol="2" spcCol="523240" anchor="t"/>
          <a:lstStyle>
            <a:lvl1pPr marL="863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1pPr>
            <a:lvl2pPr marL="14099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2pPr>
            <a:lvl3pPr marL="19433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3pPr>
            <a:lvl4pPr marL="25148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4pPr>
            <a:lvl5pPr marL="3099009" indent="-406609">
              <a:spcBef>
                <a:spcPts val="3600"/>
              </a:spcBef>
              <a:buFont typeface="Gill Sans"/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pic" sz="quarter" idx="13"/>
          </p:nvPr>
        </p:nvSpPr>
        <p:spPr>
          <a:xfrm>
            <a:off x="3771900" y="2673350"/>
            <a:ext cx="5461000" cy="41275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1270000" y="7366000"/>
            <a:ext cx="104648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pic" sz="quarter" idx="13"/>
          </p:nvPr>
        </p:nvSpPr>
        <p:spPr>
          <a:xfrm>
            <a:off x="7124700" y="2133600"/>
            <a:ext cx="4140200" cy="54864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Shape 79"/>
          <p:cNvSpPr/>
          <p:nvPr>
            <p:ph type="title"/>
          </p:nvPr>
        </p:nvSpPr>
        <p:spPr>
          <a:xfrm>
            <a:off x="596900" y="1790700"/>
            <a:ext cx="6032500" cy="30480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596900" y="4940300"/>
            <a:ext cx="6032500" cy="3048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7300" y="9258300"/>
            <a:ext cx="329261" cy="3906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titleStyle>
    <p:bodyStyle>
      <a:lvl1pPr marL="893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1pPr>
      <a:lvl2pPr marL="14397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2pPr>
      <a:lvl3pPr marL="19731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3pPr>
      <a:lvl4pPr marL="2544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4pPr>
      <a:lvl5pPr marL="31288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5pPr>
      <a:lvl6pPr marL="34844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6pPr>
      <a:lvl7pPr marL="38400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7pPr>
      <a:lvl8pPr marL="41956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8pPr>
      <a:lvl9pPr marL="4551297" marR="0" indent="-436497" algn="l" defTabSz="457200" rtl="0" latinLnBrk="0">
        <a:lnSpc>
          <a:spcPct val="100000"/>
        </a:lnSpc>
        <a:spcBef>
          <a:spcPts val="6000"/>
        </a:spcBef>
        <a:spcAft>
          <a:spcPts val="0"/>
        </a:spcAft>
        <a:buClrTx/>
        <a:buSzPct val="43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Chalkboard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Rise and Fall of Rome </a:t>
            </a:r>
          </a:p>
        </p:txBody>
      </p:sp>
      <p:sp>
        <p:nvSpPr>
          <p:cNvPr id="119" name="Shape 119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1 Section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1270000" y="330200"/>
            <a:ext cx="10464800" cy="965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Theories that led to the fall of Rome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1270000" y="2733923"/>
            <a:ext cx="10464800" cy="5952877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A declining economy (MAIN THEORY)</a:t>
            </a:r>
          </a:p>
          <a:p>
            <a:pPr lvl="1" marL="1973197">
              <a:buBlip>
                <a:blip r:embed="rId2"/>
              </a:buBlip>
            </a:pPr>
            <a:r>
              <a:t>inflation </a:t>
            </a:r>
          </a:p>
          <a:p>
            <a:pPr marL="1439797">
              <a:buBlip>
                <a:blip r:embed="rId2"/>
              </a:buBlip>
            </a:pPr>
            <a:r>
              <a:t>defending the vast empire </a:t>
            </a:r>
          </a:p>
          <a:p>
            <a:pPr lvl="1" marL="1973197">
              <a:buBlip>
                <a:blip r:embed="rId2"/>
              </a:buBlip>
            </a:pPr>
            <a:r>
              <a:t>military spending</a:t>
            </a:r>
          </a:p>
          <a:p>
            <a:pPr marL="1439797">
              <a:buBlip>
                <a:blip r:embed="rId2"/>
              </a:buBlip>
            </a:pPr>
            <a:r>
              <a:t>Poor leadership </a:t>
            </a:r>
          </a:p>
          <a:p>
            <a:pPr lvl="1" marL="1973197">
              <a:buBlip>
                <a:blip r:embed="rId2"/>
              </a:buBlip>
            </a:pPr>
            <a:r>
              <a:t>political corruption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582414" y="292100"/>
            <a:ext cx="12017772" cy="1466509"/>
          </a:xfrm>
          <a:prstGeom prst="rect">
            <a:avLst/>
          </a:prstGeom>
        </p:spPr>
        <p:txBody>
          <a:bodyPr/>
          <a:lstStyle/>
          <a:p>
            <a:pPr>
              <a:defRPr sz="4100"/>
            </a:pPr>
            <a:r>
              <a:t>A Declining Economy: </a:t>
            </a:r>
          </a:p>
          <a:p>
            <a:pPr>
              <a:defRPr sz="4100"/>
            </a:pPr>
            <a:r>
              <a:t>Inflation</a:t>
            </a:r>
            <a:endParaRPr sz="4900"/>
          </a:p>
          <a:p>
            <a:pPr/>
            <a:r>
              <a:rPr sz="5400"/>
              <a:t>Inflation</a:t>
            </a:r>
            <a:r>
              <a:t> </a:t>
            </a:r>
          </a:p>
        </p:txBody>
      </p:sp>
      <p:sp>
        <p:nvSpPr>
          <p:cNvPr id="168" name="Shape 168"/>
          <p:cNvSpPr/>
          <p:nvPr>
            <p:ph type="body" sz="half" idx="1"/>
          </p:nvPr>
        </p:nvSpPr>
        <p:spPr>
          <a:xfrm>
            <a:off x="862335" y="6392856"/>
            <a:ext cx="11457931" cy="2928944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  <a:defRPr sz="2900"/>
            </a:pPr>
            <a:r>
              <a:t>Declining economy: people purchased fewer goods, shopkeepers lost money</a:t>
            </a:r>
          </a:p>
          <a:p>
            <a:pPr marL="1439797">
              <a:buBlip>
                <a:blip r:embed="rId2"/>
              </a:buBlip>
              <a:defRPr sz="2900"/>
            </a:pPr>
            <a:r>
              <a:t>Rome suffered from inflation: rapid increase in price</a:t>
            </a:r>
          </a:p>
          <a:p>
            <a:pPr marL="1439797">
              <a:buBlip>
                <a:blip r:embed="rId2"/>
              </a:buBlip>
              <a:defRPr sz="2900"/>
            </a:pPr>
            <a:r>
              <a:t>Money loses value = inflation </a:t>
            </a:r>
          </a:p>
        </p:txBody>
      </p:sp>
      <p:pic>
        <p:nvPicPr>
          <p:cNvPr id="169" name="Cartoon Inflation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71784" y="1637488"/>
            <a:ext cx="6861232" cy="4741601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741746" y="606786"/>
            <a:ext cx="698500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Why did inflation occur</a:t>
            </a:r>
          </a:p>
        </p:txBody>
      </p:sp>
      <p:sp>
        <p:nvSpPr>
          <p:cNvPr id="172" name="Shape 172"/>
          <p:cNvSpPr/>
          <p:nvPr/>
        </p:nvSpPr>
        <p:spPr>
          <a:xfrm>
            <a:off x="785946" y="1974850"/>
            <a:ext cx="29591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Weak economy = fewer taxes paid</a:t>
            </a:r>
          </a:p>
        </p:txBody>
      </p:sp>
      <p:sp>
        <p:nvSpPr>
          <p:cNvPr id="173" name="Shape 173"/>
          <p:cNvSpPr/>
          <p:nvPr/>
        </p:nvSpPr>
        <p:spPr>
          <a:xfrm>
            <a:off x="4330700" y="24003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blipFill>
            <a:blip r:embed="rId2"/>
          </a:blip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6183445" y="2374900"/>
            <a:ext cx="6350001" cy="181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Less money in government = could not afford to defend territories </a:t>
            </a:r>
          </a:p>
        </p:txBody>
      </p:sp>
      <p:sp>
        <p:nvSpPr>
          <p:cNvPr id="175" name="Shape 175"/>
          <p:cNvSpPr/>
          <p:nvPr/>
        </p:nvSpPr>
        <p:spPr>
          <a:xfrm>
            <a:off x="900245" y="5340350"/>
            <a:ext cx="38735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Government put less gold in coins = money loses value </a:t>
            </a:r>
          </a:p>
        </p:txBody>
      </p:sp>
      <p:sp>
        <p:nvSpPr>
          <p:cNvPr id="176" name="Shape 176"/>
          <p:cNvSpPr/>
          <p:nvPr/>
        </p:nvSpPr>
        <p:spPr>
          <a:xfrm>
            <a:off x="5232400" y="5753100"/>
            <a:ext cx="1270000" cy="1270000"/>
          </a:xfrm>
          <a:prstGeom prst="rightArrow">
            <a:avLst>
              <a:gd name="adj1" fmla="val 32000"/>
              <a:gd name="adj2" fmla="val 44000"/>
            </a:avLst>
          </a:prstGeom>
          <a:blipFill>
            <a:blip r:embed="rId2"/>
          </a:blip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77" name="Shape 177"/>
          <p:cNvSpPr/>
          <p:nvPr/>
        </p:nvSpPr>
        <p:spPr>
          <a:xfrm>
            <a:off x="6653345" y="5187950"/>
            <a:ext cx="60325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Less gold in coins = prices going up = people stopped using money and started to barter (trade) goods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Defending Rome: </a:t>
            </a:r>
          </a:p>
          <a:p>
            <a:pPr>
              <a:defRPr sz="3600"/>
            </a:pPr>
            <a:r>
              <a:t>Empire too big and cost to much to defend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Maintaining an army to defend Rome’s boarders drained the government</a:t>
            </a:r>
          </a:p>
          <a:p>
            <a:pPr marL="1439797">
              <a:buBlip>
                <a:blip r:embed="rId2"/>
              </a:buBlip>
            </a:pPr>
            <a:r>
              <a:t>Government paid Germanic warriors to serve in army </a:t>
            </a:r>
            <a:r>
              <a:rPr>
                <a:solidFill>
                  <a:srgbClr val="3A88FE"/>
                </a:solidFill>
              </a:rPr>
              <a:t>(cheaper than Roman Citizens)</a:t>
            </a:r>
          </a:p>
          <a:p>
            <a:pPr marL="1439797">
              <a:buBlip>
                <a:blip r:embed="rId2"/>
              </a:buBlip>
            </a:pPr>
            <a:r>
              <a:t>Emperors forced to raise taxes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Essential Question 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1130377" y="2289661"/>
            <a:ext cx="10464801" cy="6646231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What accounts for the rise and fall of Rome</a:t>
            </a:r>
          </a:p>
          <a:p>
            <a:pPr marL="1439797">
              <a:buBlip>
                <a:blip r:embed="rId2"/>
              </a:buBlip>
            </a:pPr>
            <a:r>
              <a:t>How did the Roman empire gain and maintain power over people </a:t>
            </a:r>
          </a:p>
          <a:p>
            <a:pPr marL="1439797">
              <a:buBlip>
                <a:blip r:embed="rId2"/>
              </a:buBlip>
            </a:pPr>
            <a:r>
              <a:t>How did Rome’s achievements in architecture and technology encourage its growth?</a:t>
            </a:r>
          </a:p>
          <a:p>
            <a:pPr marL="1439797">
              <a:buBlip>
                <a:blip r:embed="rId2"/>
              </a:buBlip>
            </a:pPr>
            <a:r>
              <a:t>How did Rome’s environment affect its growing economy and trade networks?territories?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Rome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1270000" y="1828800"/>
            <a:ext cx="10464800" cy="4165600"/>
          </a:xfrm>
          <a:prstGeom prst="rect">
            <a:avLst/>
          </a:prstGeom>
        </p:spPr>
        <p:txBody>
          <a:bodyPr/>
          <a:lstStyle>
            <a:lvl1pPr marL="1439797">
              <a:buBlip>
                <a:blip r:embed="rId2"/>
              </a:buBlip>
            </a:lvl1pPr>
          </a:lstStyle>
          <a:p>
            <a:pPr/>
            <a:r>
              <a:t>Two thousands years, the world was ruled by Rome. From turmoil, Rome rose into a strong empire. Rome embraced hundreds of cultures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prosperous Empire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1270000" y="2387600"/>
            <a:ext cx="10464800" cy="5016500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The first emperor of Rome was Augustus</a:t>
            </a:r>
          </a:p>
          <a:p>
            <a:pPr marL="1439797">
              <a:buBlip>
                <a:blip r:embed="rId2"/>
              </a:buBlip>
            </a:pPr>
            <a:r>
              <a:t>Augustus paved the way for 200yrs. of peace and prosperity</a:t>
            </a:r>
          </a:p>
          <a:p>
            <a:pPr marL="1439797">
              <a:buBlip>
                <a:blip r:embed="rId2"/>
              </a:buBlip>
            </a:pPr>
            <a:r>
              <a:t>This time is known as Pax Romana or “Roman Peace”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270000" y="2159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Legacy of Augustus;</a:t>
            </a:r>
          </a:p>
          <a:p>
            <a:pPr>
              <a:defRPr sz="3600"/>
            </a:pPr>
            <a:r>
              <a:t>Making the empire strong and safe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876300" y="2832100"/>
            <a:ext cx="10464800" cy="4127500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Professional and permanent army for security </a:t>
            </a:r>
            <a:r>
              <a:rPr>
                <a:solidFill>
                  <a:srgbClr val="53D5FD"/>
                </a:solidFill>
              </a:rPr>
              <a:t>(The U.S has branches of professional armies) </a:t>
            </a:r>
          </a:p>
          <a:p>
            <a:pPr marL="1439797">
              <a:buBlip>
                <a:blip r:embed="rId2"/>
              </a:buBlip>
            </a:pPr>
            <a:r>
              <a:t>Praetorian guard: in charge of guarding the emperor </a:t>
            </a:r>
            <a:r>
              <a:rPr>
                <a:solidFill>
                  <a:srgbClr val="53D5FD"/>
                </a:solidFill>
              </a:rPr>
              <a:t>(Like the Secret service protecting the President)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Legacy of Augustus;</a:t>
            </a:r>
          </a:p>
          <a:p>
            <a:pPr>
              <a:defRPr sz="3600"/>
            </a:pPr>
            <a:r>
              <a:t>Expanding and Rebuilding Rome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1270000" y="3162300"/>
            <a:ext cx="10464800" cy="4749800"/>
          </a:xfrm>
          <a:prstGeom prst="rect">
            <a:avLst/>
          </a:prstGeom>
        </p:spPr>
        <p:txBody>
          <a:bodyPr/>
          <a:lstStyle/>
          <a:p>
            <a:pPr marL="1439797">
              <a:buBlip>
                <a:blip r:embed="rId2"/>
              </a:buBlip>
            </a:pPr>
            <a:r>
              <a:t>Legions of Augustus conquered new territories; </a:t>
            </a:r>
            <a:r>
              <a:rPr>
                <a:solidFill>
                  <a:srgbClr val="53D5FD"/>
                </a:solidFill>
              </a:rPr>
              <a:t>Spain, Gaul, Austria, Hungary, Romania, and Bulgaria</a:t>
            </a:r>
          </a:p>
          <a:p>
            <a:pPr marL="1439797">
              <a:buBlip>
                <a:blip r:embed="rId2"/>
              </a:buBlip>
            </a:pPr>
            <a:r>
              <a:t>Rebuilt Rome’s government by dividing Rome into provinces </a:t>
            </a:r>
            <a:r>
              <a:rPr>
                <a:solidFill>
                  <a:srgbClr val="74A7FE"/>
                </a:solidFill>
              </a:rPr>
              <a:t>(similar to states)</a:t>
            </a:r>
            <a:r>
              <a:t>, proconsuls managed the provinces </a:t>
            </a:r>
            <a:r>
              <a:rPr>
                <a:solidFill>
                  <a:srgbClr val="74A7FE"/>
                </a:solidFill>
              </a:rPr>
              <a:t>(similar to governors)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838476" y="340086"/>
            <a:ext cx="665184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Example of Rome provinces</a:t>
            </a:r>
          </a:p>
        </p:txBody>
      </p:sp>
      <p:sp>
        <p:nvSpPr>
          <p:cNvPr id="137" name="Shape 137"/>
          <p:cNvSpPr/>
          <p:nvPr/>
        </p:nvSpPr>
        <p:spPr>
          <a:xfrm>
            <a:off x="9786243" y="1981200"/>
            <a:ext cx="2687756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P= Provinces</a:t>
            </a:r>
          </a:p>
        </p:txBody>
      </p:sp>
      <p:sp>
        <p:nvSpPr>
          <p:cNvPr id="138" name="Shape 138"/>
          <p:cNvSpPr/>
          <p:nvPr/>
        </p:nvSpPr>
        <p:spPr>
          <a:xfrm>
            <a:off x="939800" y="2032000"/>
            <a:ext cx="2654300" cy="1765300"/>
          </a:xfrm>
          <a:prstGeom prst="rect">
            <a:avLst/>
          </a:prstGeom>
          <a:blipFill>
            <a:blip r:embed="rId2"/>
          </a:blip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455746" y="1320800"/>
            <a:ext cx="3771901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Rome: without provinces</a:t>
            </a:r>
          </a:p>
        </p:txBody>
      </p:sp>
      <p:sp>
        <p:nvSpPr>
          <p:cNvPr id="140" name="Shape 140"/>
          <p:cNvSpPr/>
          <p:nvPr/>
        </p:nvSpPr>
        <p:spPr>
          <a:xfrm>
            <a:off x="5943600" y="2032000"/>
            <a:ext cx="3073400" cy="1765300"/>
          </a:xfrm>
          <a:prstGeom prst="rect">
            <a:avLst/>
          </a:prstGeom>
          <a:blipFill>
            <a:blip r:embed="rId2"/>
          </a:blip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6997700" y="2019300"/>
            <a:ext cx="11163" cy="1813074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2" name="Shape 142"/>
          <p:cNvSpPr/>
          <p:nvPr/>
        </p:nvSpPr>
        <p:spPr>
          <a:xfrm>
            <a:off x="8026400" y="2044700"/>
            <a:ext cx="1836" cy="175284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5943600" y="2921000"/>
            <a:ext cx="3062238" cy="16592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5930900" y="2016486"/>
            <a:ext cx="68580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45" name="Shape 145"/>
          <p:cNvSpPr/>
          <p:nvPr/>
        </p:nvSpPr>
        <p:spPr>
          <a:xfrm>
            <a:off x="7206085" y="2010136"/>
            <a:ext cx="396030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46" name="Shape 146"/>
          <p:cNvSpPr/>
          <p:nvPr/>
        </p:nvSpPr>
        <p:spPr>
          <a:xfrm>
            <a:off x="8267697" y="2016486"/>
            <a:ext cx="3960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47" name="Shape 147"/>
          <p:cNvSpPr/>
          <p:nvPr/>
        </p:nvSpPr>
        <p:spPr>
          <a:xfrm>
            <a:off x="8420097" y="2905486"/>
            <a:ext cx="3960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48" name="Shape 148"/>
          <p:cNvSpPr/>
          <p:nvPr/>
        </p:nvSpPr>
        <p:spPr>
          <a:xfrm>
            <a:off x="7162797" y="2905486"/>
            <a:ext cx="3960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49" name="Shape 149"/>
          <p:cNvSpPr/>
          <p:nvPr/>
        </p:nvSpPr>
        <p:spPr>
          <a:xfrm>
            <a:off x="6299197" y="2905486"/>
            <a:ext cx="396031" cy="780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</a:t>
            </a:r>
          </a:p>
        </p:txBody>
      </p:sp>
      <p:sp>
        <p:nvSpPr>
          <p:cNvPr id="150" name="Shape 150"/>
          <p:cNvSpPr/>
          <p:nvPr/>
        </p:nvSpPr>
        <p:spPr>
          <a:xfrm>
            <a:off x="6262256" y="1333500"/>
            <a:ext cx="413881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1" name="Shape 151"/>
          <p:cNvSpPr/>
          <p:nvPr/>
        </p:nvSpPr>
        <p:spPr>
          <a:xfrm>
            <a:off x="9002845" y="2457450"/>
            <a:ext cx="4000501" cy="124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X=proconsul/leader</a:t>
            </a:r>
          </a:p>
        </p:txBody>
      </p:sp>
      <p:sp>
        <p:nvSpPr>
          <p:cNvPr id="152" name="Shape 152"/>
          <p:cNvSpPr/>
          <p:nvPr/>
        </p:nvSpPr>
        <p:spPr>
          <a:xfrm>
            <a:off x="7264399" y="1333500"/>
            <a:ext cx="413880" cy="67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3" name="Shape 153"/>
          <p:cNvSpPr/>
          <p:nvPr/>
        </p:nvSpPr>
        <p:spPr>
          <a:xfrm>
            <a:off x="8263961" y="1327149"/>
            <a:ext cx="41388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4" name="Shape 154"/>
          <p:cNvSpPr/>
          <p:nvPr/>
        </p:nvSpPr>
        <p:spPr>
          <a:xfrm>
            <a:off x="6270061" y="3841749"/>
            <a:ext cx="41388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5" name="Shape 155"/>
          <p:cNvSpPr/>
          <p:nvPr/>
        </p:nvSpPr>
        <p:spPr>
          <a:xfrm>
            <a:off x="7264399" y="3848099"/>
            <a:ext cx="41388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6" name="Shape 156"/>
          <p:cNvSpPr/>
          <p:nvPr/>
        </p:nvSpPr>
        <p:spPr>
          <a:xfrm>
            <a:off x="8254999" y="3771899"/>
            <a:ext cx="41388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X</a:t>
            </a:r>
          </a:p>
        </p:txBody>
      </p:sp>
      <p:sp>
        <p:nvSpPr>
          <p:cNvPr id="157" name="Shape 157"/>
          <p:cNvSpPr/>
          <p:nvPr/>
        </p:nvSpPr>
        <p:spPr>
          <a:xfrm>
            <a:off x="722445" y="4883150"/>
            <a:ext cx="12014201" cy="238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Answer the question in your notebook: </a:t>
            </a:r>
          </a:p>
          <a:p>
            <a:pPr>
              <a:defRPr sz="3600"/>
            </a:pPr>
            <a:r>
              <a:t>Do you think dividing Rome into provinces was a good idea?  Explain your answer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1270000" y="1028700"/>
            <a:ext cx="10464800" cy="6959600"/>
          </a:xfrm>
          <a:prstGeom prst="rect">
            <a:avLst/>
          </a:prstGeom>
        </p:spPr>
        <p:txBody>
          <a:bodyPr/>
          <a:lstStyle/>
          <a:p>
            <a:pPr>
              <a:defRPr sz="4800">
                <a:solidFill>
                  <a:srgbClr val="53D5FD"/>
                </a:solidFill>
              </a:defRPr>
            </a:pPr>
            <a:r>
              <a:t>After Augustus many emperors ruled; some bad some good. Over time, the Empire expanded to 3.5 million miles. </a:t>
            </a:r>
          </a:p>
          <a:p>
            <a:pPr>
              <a:defRPr sz="4800">
                <a:solidFill>
                  <a:srgbClr val="53D5FD"/>
                </a:solidFill>
              </a:defRPr>
            </a:pPr>
          </a:p>
          <a:p>
            <a:pPr>
              <a:defRPr sz="4800">
                <a:solidFill>
                  <a:srgbClr val="53D5FD"/>
                </a:solidFill>
              </a:defRPr>
            </a:pPr>
            <a:r>
              <a:t>Eventually Rome began to decline</a:t>
            </a:r>
          </a:p>
          <a:p>
            <a:pPr>
              <a:defRPr sz="4800">
                <a:solidFill>
                  <a:srgbClr val="53D5FD"/>
                </a:solidFill>
              </a:defRPr>
            </a:pPr>
            <a:r>
              <a:t>WHY?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The Fall of Rome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39797">
              <a:buBlip>
                <a:blip r:embed="rId2"/>
              </a:buBlip>
            </a:lvl1pPr>
          </a:lstStyle>
          <a:p>
            <a:pPr/>
            <a:r>
              <a:t>With a partner discuss the factors that may have led to the fall of Rome (students share ideas with class)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63500" dist="0" dir="162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63500" dist="25400" dir="270000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